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pectral ExtraLight"/>
      <p:regular r:id="rId17"/>
      <p:bold r:id="rId18"/>
      <p:italic r:id="rId19"/>
      <p:boldItalic r:id="rId20"/>
    </p:embeddedFont>
    <p:embeddedFont>
      <p:font typeface="Spectral"/>
      <p:regular r:id="rId21"/>
      <p:bold r:id="rId22"/>
      <p:italic r:id="rId23"/>
      <p:boldItalic r:id="rId24"/>
    </p:embeddedFont>
    <p:embeddedFont>
      <p:font typeface="Spectral SemiBold"/>
      <p:regular r:id="rId25"/>
      <p:bold r:id="rId26"/>
      <p:italic r:id="rId27"/>
      <p:boldItalic r:id="rId28"/>
    </p:embeddedFont>
    <p:embeddedFont>
      <p:font typeface="Spectral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ExtraLight-boldItalic.fntdata"/><Relationship Id="rId22" Type="http://schemas.openxmlformats.org/officeDocument/2006/relationships/font" Target="fonts/Spectral-bold.fntdata"/><Relationship Id="rId21" Type="http://schemas.openxmlformats.org/officeDocument/2006/relationships/font" Target="fonts/Spectral-regular.fntdata"/><Relationship Id="rId24" Type="http://schemas.openxmlformats.org/officeDocument/2006/relationships/font" Target="fonts/Spectral-boldItalic.fntdata"/><Relationship Id="rId23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SemiBold-bold.fntdata"/><Relationship Id="rId25" Type="http://schemas.openxmlformats.org/officeDocument/2006/relationships/font" Target="fonts/SpectralSemiBold-regular.fntdata"/><Relationship Id="rId28" Type="http://schemas.openxmlformats.org/officeDocument/2006/relationships/font" Target="fonts/SpectralSemiBold-boldItalic.fntdata"/><Relationship Id="rId27" Type="http://schemas.openxmlformats.org/officeDocument/2006/relationships/font" Target="fonts/Spectral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Medium-italic.fntdata"/><Relationship Id="rId30" Type="http://schemas.openxmlformats.org/officeDocument/2006/relationships/font" Target="fonts/Spectral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ectral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pectralExtraLight-regular.fntdata"/><Relationship Id="rId16" Type="http://schemas.openxmlformats.org/officeDocument/2006/relationships/slide" Target="slides/slide11.xml"/><Relationship Id="rId19" Type="http://schemas.openxmlformats.org/officeDocument/2006/relationships/font" Target="fonts/SpectralExtraLight-italic.fntdata"/><Relationship Id="rId18" Type="http://schemas.openxmlformats.org/officeDocument/2006/relationships/font" Target="fonts/SpectralExtra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36caea19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36caea19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736caea19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736caea19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36caea19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36caea19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736caea19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736caea19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736caea19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736caea1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started with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736caea19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736caea1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736caea19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736caea1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36caea19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36caea19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over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736caea19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736caea19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eabd2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eabd2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53275"/>
            <a:ext cx="4596600" cy="20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Love Poems Over Time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195" y="0"/>
            <a:ext cx="34838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272825" y="3807175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ExtraLight"/>
                <a:ea typeface="Spectral ExtraLight"/>
                <a:cs typeface="Spectral ExtraLight"/>
                <a:sym typeface="Spectral ExtraLight"/>
              </a:rPr>
              <a:t>Future Work</a:t>
            </a:r>
            <a:endParaRPr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208600" y="1455100"/>
            <a:ext cx="18495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Better data representation over time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970100" y="1894500"/>
            <a:ext cx="27462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Classifying poems as ‘love poems’?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-218825" y="2272800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628525" y="3395499"/>
            <a:ext cx="1696372" cy="246037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2893451" y="1997555"/>
            <a:ext cx="1982874" cy="3910841"/>
            <a:chOff x="2375975" y="2648850"/>
            <a:chExt cx="1226950" cy="2419925"/>
          </a:xfrm>
        </p:grpSpPr>
        <p:sp>
          <p:nvSpPr>
            <p:cNvPr id="137" name="Google Shape;137;p22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/>
          <p:nvPr/>
        </p:nvSpPr>
        <p:spPr>
          <a:xfrm>
            <a:off x="7458850" y="3002463"/>
            <a:ext cx="1735439" cy="2760570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6830675" y="2885225"/>
            <a:ext cx="973950" cy="2258275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5648150" y="2829600"/>
            <a:ext cx="1484942" cy="2760501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2"/>
          <p:cNvGrpSpPr/>
          <p:nvPr/>
        </p:nvGrpSpPr>
        <p:grpSpPr>
          <a:xfrm>
            <a:off x="4876325" y="3825900"/>
            <a:ext cx="561500" cy="1317600"/>
            <a:chOff x="4562950" y="1179300"/>
            <a:chExt cx="561500" cy="1317600"/>
          </a:xfrm>
        </p:grpSpPr>
        <p:grpSp>
          <p:nvGrpSpPr>
            <p:cNvPr id="226" name="Google Shape;226;p22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227" name="Google Shape;227;p22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22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657475" y="1999050"/>
            <a:ext cx="39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ExtraLight"/>
                <a:ea typeface="Spectral ExtraLight"/>
                <a:cs typeface="Spectral ExtraLight"/>
                <a:sym typeface="Spectral ExtraLight"/>
              </a:rPr>
              <a:t>Questions?</a:t>
            </a:r>
            <a:endParaRPr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444" y="0"/>
            <a:ext cx="3353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252450" y="445025"/>
            <a:ext cx="411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Modeling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27650" y="1611175"/>
            <a:ext cx="17955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418 poems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Pre-2000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Post-2000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436150" y="1611175"/>
            <a:ext cx="21768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Topic Modeling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NMF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Nouns-only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689300" y="1611175"/>
            <a:ext cx="22470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Sentiment Analysis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Subjectivity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Positive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Sentiment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Negative Sentiment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927650" y="445025"/>
            <a:ext cx="16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Data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3207050" y="1093375"/>
            <a:ext cx="561500" cy="1317600"/>
            <a:chOff x="4562950" y="1179300"/>
            <a:chExt cx="561500" cy="1317600"/>
          </a:xfrm>
        </p:grpSpPr>
        <p:grpSp>
          <p:nvGrpSpPr>
            <p:cNvPr id="67" name="Google Shape;67;p14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68" name="Google Shape;68;p14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" name="Google Shape;72;p14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What do we start with?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71950" y="423425"/>
            <a:ext cx="30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Pre-2000</a:t>
            </a:r>
            <a:endParaRPr>
              <a:solidFill>
                <a:srgbClr val="134F5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5173425" y="423425"/>
            <a:ext cx="30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Post-2000</a:t>
            </a:r>
            <a:endParaRPr>
              <a:solidFill>
                <a:srgbClr val="134F5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13" y="996125"/>
            <a:ext cx="3842576" cy="38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976" y="996125"/>
            <a:ext cx="3842576" cy="384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Topics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26150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Metaphysical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406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'night'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'life'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'world'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'sea'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'body'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'soul'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'wind'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'God'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613900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Affectionate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6998375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Concrete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861125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Time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6139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'way'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'day'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'kiss'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'home'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'breath'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'tenderness'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'face'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'morning'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861125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'moon'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'morning'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'sun'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'song'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'night'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'noon'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'side'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'beautiful'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68418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'man'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'time'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'mother'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'poem'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'room'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'door'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'someone'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'father'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6" name="Google Shape;106;p18"/>
          <p:cNvSpPr/>
          <p:nvPr/>
        </p:nvSpPr>
        <p:spPr>
          <a:xfrm rot="4012768">
            <a:off x="426852" y="-1215967"/>
            <a:ext cx="1661585" cy="3852677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824" y="0"/>
            <a:ext cx="49343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0" y="2571750"/>
            <a:ext cx="14412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Concrete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2185075" y="2571750"/>
            <a:ext cx="14412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Time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4572000" y="88675"/>
            <a:ext cx="19200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Affectionate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046825" y="88675"/>
            <a:ext cx="22647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Metaphysical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Sentiment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676400"/>
            <a:ext cx="73914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